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75" r:id="rId6"/>
    <p:sldId id="274" r:id="rId7"/>
    <p:sldId id="266" r:id="rId8"/>
    <p:sldId id="276" r:id="rId9"/>
    <p:sldId id="262" r:id="rId10"/>
    <p:sldId id="263" r:id="rId11"/>
    <p:sldId id="264" r:id="rId12"/>
    <p:sldId id="268" r:id="rId13"/>
    <p:sldId id="259" r:id="rId14"/>
    <p:sldId id="258" r:id="rId15"/>
    <p:sldId id="288" r:id="rId16"/>
    <p:sldId id="269" r:id="rId17"/>
    <p:sldId id="261" r:id="rId18"/>
    <p:sldId id="260" r:id="rId19"/>
    <p:sldId id="270" r:id="rId20"/>
    <p:sldId id="289" r:id="rId21"/>
    <p:sldId id="265" r:id="rId22"/>
    <p:sldId id="272" r:id="rId23"/>
    <p:sldId id="283" r:id="rId24"/>
    <p:sldId id="284" r:id="rId25"/>
    <p:sldId id="273" r:id="rId26"/>
    <p:sldId id="267" r:id="rId27"/>
    <p:sldId id="277" r:id="rId28"/>
    <p:sldId id="278" r:id="rId29"/>
    <p:sldId id="281" r:id="rId30"/>
    <p:sldId id="280" r:id="rId31"/>
    <p:sldId id="282" r:id="rId32"/>
    <p:sldId id="287" r:id="rId3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49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81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126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2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14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11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2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03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26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1893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20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6045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06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954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22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1918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8255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1102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8063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012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473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060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1328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6157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7578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5650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5376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2620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887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8847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5567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7931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87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751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074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795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744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955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003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010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4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4D03244-744C-44C4-9ECD-890E1E267FC6}" type="datetimeFigureOut">
              <a:rPr lang="fa-IR" smtClean="0"/>
              <a:t>11/01/1443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a-I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BAE53B-E146-4A19-A2A0-3A1CF1DBB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84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770" y="1857518"/>
            <a:ext cx="8637073" cy="2541431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Embryology: 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Nervous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fa-I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309" y="1406081"/>
            <a:ext cx="6151418" cy="42443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0884" y="565042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end of the spinal cord in relation to that of the vertebral column at various stages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the third month.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fifth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Newborn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0545" y="415636"/>
            <a:ext cx="369916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Positional Changes of the Cord</a:t>
            </a:r>
            <a:endParaRPr lang="fa-I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6" y="1532676"/>
            <a:ext cx="6393269" cy="44569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8341" y="5989637"/>
            <a:ext cx="8051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Varieties of closure defects of the spinal cord and vertebral column. A,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Rachischisis.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 bifida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occulta, with hair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over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defect.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Meningocele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Myelomeningocele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9490" y="263236"/>
            <a:ext cx="2867891" cy="817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Neural Tube Defects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0" y="293133"/>
            <a:ext cx="11378228" cy="63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74" y="811434"/>
            <a:ext cx="7356989" cy="43315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3349" y="5226798"/>
            <a:ext cx="8225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view of the brain vesicles in an 8-week embryo (crown-rump length ~27 mm). The roof plate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rhombencephalon has been removed to show the intraventricular portion of the rhombic lip. Note the origin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cranial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nerves.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4909" y="374073"/>
            <a:ext cx="1348440" cy="9559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3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1715" y="5495988"/>
            <a:ext cx="9050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B,C.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differentiation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basal and alar plates of the myelencephalon at different stages of development. Note formation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in the basal and alar plates.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Arrows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path followed by cells of the alar plate to the olivary nuclear complex.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choroid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plexus produces cerebrospinal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48" y="238337"/>
            <a:ext cx="4314825" cy="5153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8614" y="586854"/>
            <a:ext cx="2470246" cy="9007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Myelencephalon</a:t>
            </a:r>
            <a:endParaRPr lang="fa-I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0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08" y="329701"/>
            <a:ext cx="11755272" cy="5173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288" y="5826849"/>
            <a:ext cx="1203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of myelencephalon (medulla). Basal and alar lamina of myelencephalon. Roof plate connects alar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laminae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the roof of the 4th ventricle. Cells of the alar laminae migrate in marginal zone that later forms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olivary 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nuclei.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6" y="168442"/>
            <a:ext cx="10828420" cy="63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8108" y="5187025"/>
            <a:ext cx="734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through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metencephalon.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tracts are shown in green; sensory tracts are orange.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44453" y="324363"/>
            <a:ext cx="232012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Metencephalon</a:t>
            </a:r>
            <a:endParaRPr lang="fa-IR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108" y="1698561"/>
            <a:ext cx="7233314" cy="302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2513" y="668740"/>
            <a:ext cx="2306472" cy="9689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Cerebellum</a:t>
            </a:r>
            <a:endParaRPr lang="fa-I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51" y="2142700"/>
            <a:ext cx="8984520" cy="29518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2451" y="5377564"/>
            <a:ext cx="8809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view of the mesencephalon and rhombencephalon in an 8-week embryo. The roof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fourth ventricle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removed, allowing a view of 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view in a 4-month embryo. Note the choroidal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fissure and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and medial apertures in the roof of the fourth ventricle.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33" y="1850830"/>
            <a:ext cx="8818159" cy="30510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1328" y="5166939"/>
            <a:ext cx="8641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and differentiation of the basal and alar plates in the mesencephalon at various stages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development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Arrows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 the path followed by cells of the alar plate to form the nucleus ruber and substantia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nigra. Note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various motor nuclei in the basal plate.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8092" y="548548"/>
            <a:ext cx="2306472" cy="846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Mesencephalon</a:t>
            </a:r>
            <a:endParaRPr lang="fa-I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430" y="845127"/>
            <a:ext cx="5310259" cy="40870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2145" y="5209308"/>
            <a:ext cx="8465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view of a late presomite embryo at approximately 18 days. The amnion has been removed,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plate is clearly visible.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view at approximately 20 days. Note the somites and the neural groove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neural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folds.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8" y="989093"/>
            <a:ext cx="2920941" cy="21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8783" y="5486764"/>
            <a:ext cx="8377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formation of the cerebral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hemispheres.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Sagittal section through the brain.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level indicated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red line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0853" y="436728"/>
            <a:ext cx="203706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Prosencephalon</a:t>
            </a:r>
            <a:endParaRPr lang="fa-I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9360" y="357200"/>
            <a:ext cx="2524838" cy="1100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Diencephalon</a:t>
            </a:r>
            <a:endParaRPr lang="fa-IR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83" y="1595931"/>
            <a:ext cx="8953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681" y="463988"/>
            <a:ext cx="4214664" cy="2632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301" y="3096629"/>
            <a:ext cx="4858694" cy="25006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180" y="5729270"/>
            <a:ext cx="8451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surface of the right half of the telencephalon and diencephalon in an 8-week embryo.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B,C.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sections through the right half of the telencephalon and diencephalon at the level of the broken lines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2719" y="463988"/>
            <a:ext cx="2115404" cy="7779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Telencephalon</a:t>
            </a: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4" y="512617"/>
            <a:ext cx="4211150" cy="5701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4204" y="538308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surface of the right half of the telencephalon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diencephalon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10-week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embryo.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section through the hemisphere and diencephalon at the level of the broken line in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980" y="381825"/>
            <a:ext cx="7288973" cy="2406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61" y="2968902"/>
            <a:ext cx="6814213" cy="30915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64248" y="6241103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views of the developing brain.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894" y="6272461"/>
            <a:ext cx="6320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levels of complexity of the developing human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16" y="266804"/>
            <a:ext cx="6914146" cy="60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سلول های بافت </a:t>
            </a:r>
            <a:r>
              <a:rPr lang="fa-IR" sz="3200" dirty="0" smtClean="0">
                <a:solidFill>
                  <a:srgbClr val="FFFF00"/>
                </a:solidFill>
                <a:cs typeface="B Titr" panose="00000700000000000000" pitchFamily="2" charset="-78"/>
              </a:rPr>
              <a:t>عصبی </a:t>
            </a:r>
            <a:endParaRPr lang="en-US" sz="3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623782"/>
            <a:ext cx="7543800" cy="3124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Glial cells</a:t>
            </a:r>
            <a:endParaRPr lang="fa-I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a-IR" dirty="0" smtClean="0"/>
          </a:p>
          <a:p>
            <a:pPr algn="r" rtl="1">
              <a:buFont typeface="Wingdings" pitchFamily="2" charset="2"/>
              <a:buChar char="§"/>
            </a:pPr>
            <a:r>
              <a:rPr lang="fa-IR" sz="2200" b="1" dirty="0">
                <a:cs typeface="B Nazanin" panose="00000400000000000000" pitchFamily="2" charset="-78"/>
              </a:rPr>
              <a:t>سلول های گلیال از نورون ها حمایت کرده و در تغذیه آن ها نقش </a:t>
            </a:r>
            <a:r>
              <a:rPr lang="fa-IR" sz="2200" b="1" dirty="0" smtClean="0">
                <a:cs typeface="B Nazanin" panose="00000400000000000000" pitchFamily="2" charset="-78"/>
              </a:rPr>
              <a:t>دارند</a:t>
            </a:r>
            <a:r>
              <a:rPr lang="fa-IR" sz="2200" dirty="0" smtClean="0">
                <a:cs typeface="B Nazanin" panose="00000400000000000000" pitchFamily="2" charset="-78"/>
              </a:rPr>
              <a:t>.</a:t>
            </a:r>
            <a:endParaRPr lang="en-US" sz="2200" dirty="0">
              <a:cs typeface="B Nazanin" panose="00000400000000000000" pitchFamily="2" charset="-78"/>
            </a:endParaRP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914400"/>
            <a:ext cx="7467600" cy="5165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3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1" y="381000"/>
            <a:ext cx="4379913" cy="781050"/>
          </a:xfrm>
        </p:spPr>
        <p:txBody>
          <a:bodyPr>
            <a:normAutofit/>
          </a:bodyPr>
          <a:lstStyle/>
          <a:p>
            <a:pPr algn="r" rtl="1"/>
            <a:r>
              <a:rPr lang="fa-IR" sz="2200" dirty="0">
                <a:solidFill>
                  <a:srgbClr val="C00000"/>
                </a:solidFill>
                <a:cs typeface="B Nazanin" pitchFamily="2" charset="-78"/>
              </a:rPr>
              <a:t>انواع نورون از نظر عملکرد و شکل ظاهری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127" y="554183"/>
            <a:ext cx="4358355" cy="6146695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01" y="1600201"/>
            <a:ext cx="3008313" cy="4691063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1800" b="1" dirty="0">
                <a:cs typeface="B Nazanin" pitchFamily="2" charset="-78"/>
              </a:rPr>
              <a:t> نورون های حسی </a:t>
            </a:r>
          </a:p>
          <a:p>
            <a:pPr algn="r" rtl="1">
              <a:buFont typeface="Arial" pitchFamily="34" charset="0"/>
              <a:buChar char="•"/>
            </a:pPr>
            <a:endParaRPr lang="fa-IR" sz="1800" b="1" dirty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1800" b="1" dirty="0">
                <a:cs typeface="B Nazanin" pitchFamily="2" charset="-78"/>
              </a:rPr>
              <a:t> نورون حرکتی</a:t>
            </a:r>
          </a:p>
          <a:p>
            <a:pPr algn="r" rtl="1">
              <a:buFont typeface="Arial" pitchFamily="34" charset="0"/>
              <a:buChar char="•"/>
            </a:pPr>
            <a:endParaRPr lang="fa-IR" sz="1800" b="1" dirty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1800" b="1" dirty="0">
                <a:cs typeface="B Nazanin" pitchFamily="2" charset="-78"/>
              </a:rPr>
              <a:t> نورون واسطه </a:t>
            </a:r>
          </a:p>
          <a:p>
            <a:pPr algn="r" rtl="1"/>
            <a:r>
              <a:rPr lang="fa-IR" dirty="0" smtClean="0"/>
              <a:t>ــــــــــــــــــــــــــــــــــــــــــــــــــــــــــــــ</a:t>
            </a:r>
          </a:p>
          <a:p>
            <a:pPr algn="r" rtl="1"/>
            <a:endParaRPr lang="fa-IR" dirty="0" smtClean="0"/>
          </a:p>
          <a:p>
            <a:pPr algn="r" rtl="1">
              <a:buFont typeface="Arial" pitchFamily="34" charset="0"/>
              <a:buChar char="•"/>
            </a:pPr>
            <a:r>
              <a:rPr lang="fa-IR" b="1" dirty="0">
                <a:cs typeface="B Nazanin" pitchFamily="2" charset="-78"/>
              </a:rPr>
              <a:t> نورون های چند قطبی </a:t>
            </a:r>
          </a:p>
          <a:p>
            <a:pPr algn="r" rtl="1">
              <a:buFont typeface="Arial" pitchFamily="34" charset="0"/>
              <a:buChar char="•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b="1" dirty="0">
                <a:cs typeface="B Nazanin" pitchFamily="2" charset="-78"/>
              </a:rPr>
              <a:t> نورون های دو قطبی </a:t>
            </a:r>
          </a:p>
          <a:p>
            <a:pPr algn="r" rtl="1">
              <a:buFont typeface="Arial" pitchFamily="34" charset="0"/>
              <a:buChar char="•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b="1" dirty="0">
                <a:cs typeface="B Nazanin" pitchFamily="2" charset="-78"/>
              </a:rPr>
              <a:t> نورون های یک قطبی کاذب 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86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577" y="838200"/>
            <a:ext cx="3008313" cy="1162050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>
                <a:solidFill>
                  <a:srgbClr val="7030A0"/>
                </a:solidFill>
                <a:cs typeface="B Nazanin" panose="00000400000000000000" pitchFamily="2" charset="-78"/>
              </a:rPr>
              <a:t>سیناپس</a:t>
            </a:r>
            <a:endParaRPr lang="en-US" sz="40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3577" y="2743200"/>
            <a:ext cx="3008313" cy="1524000"/>
          </a:xfrm>
        </p:spPr>
        <p:txBody>
          <a:bodyPr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الکتریکی </a:t>
            </a: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شیمیایی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5" name="Picture 2" descr="C:\Users\ali\Desktop\Untitl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255" y="1122220"/>
            <a:ext cx="3905250" cy="446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17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463" y="526679"/>
            <a:ext cx="2627313" cy="8255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  <a:t>انواع سلول های گلیال</a:t>
            </a:r>
            <a:endParaRPr lang="en-US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473" y="187968"/>
            <a:ext cx="5673436" cy="6670032"/>
          </a:xfrm>
          <a:noFill/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441475" y="1905001"/>
            <a:ext cx="3067301" cy="4400265"/>
          </a:xfrm>
        </p:spPr>
        <p:txBody>
          <a:bodyPr>
            <a:no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en-US" sz="2000" b="1" dirty="0">
                <a:cs typeface="B Nazanin" pitchFamily="2" charset="-78"/>
              </a:rPr>
              <a:t> </a:t>
            </a:r>
            <a:r>
              <a:rPr lang="fa-IR" sz="2000" b="1" dirty="0">
                <a:cs typeface="B Nazanin" pitchFamily="2" charset="-78"/>
              </a:rPr>
              <a:t>الیگودندروسیت ها</a:t>
            </a:r>
          </a:p>
          <a:p>
            <a:pPr algn="r" rtl="1"/>
            <a:endParaRPr lang="fa-IR" sz="2000" b="1" dirty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آستروسیت </a:t>
            </a:r>
            <a:r>
              <a:rPr lang="fa-IR" sz="2000" b="1">
                <a:cs typeface="B Nazanin" pitchFamily="2" charset="-78"/>
              </a:rPr>
              <a:t>ها </a:t>
            </a:r>
            <a:endParaRPr lang="fa-IR" sz="2000" b="1" smtClean="0">
              <a:cs typeface="B Nazanin" pitchFamily="2" charset="-78"/>
            </a:endParaRPr>
          </a:p>
          <a:p>
            <a:pPr algn="r" rtl="1"/>
            <a:endParaRPr lang="fa-IR" sz="2000" b="1" dirty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>
                <a:cs typeface="B Nazanin" pitchFamily="2" charset="-78"/>
              </a:rPr>
              <a:t> میکروگلی</a:t>
            </a:r>
            <a:r>
              <a:rPr lang="en-US" sz="2000" b="1" dirty="0">
                <a:cs typeface="B Nazanin" pitchFamily="2" charset="-78"/>
              </a:rPr>
              <a:t> </a:t>
            </a:r>
          </a:p>
          <a:p>
            <a:pPr algn="r" rtl="1"/>
            <a:endParaRPr lang="fa-IR" sz="2000" b="1" dirty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en-US" sz="2000" b="1" dirty="0">
                <a:cs typeface="B Nazanin" pitchFamily="2" charset="-78"/>
              </a:rPr>
              <a:t> </a:t>
            </a:r>
            <a:r>
              <a:rPr lang="fa-IR" sz="2000" b="1" dirty="0">
                <a:cs typeface="B Nazanin" pitchFamily="2" charset="-78"/>
              </a:rPr>
              <a:t>سلول های اپاندیم</a:t>
            </a:r>
            <a:endParaRPr lang="en-US" sz="2000" b="1" dirty="0">
              <a:cs typeface="B Nazanin" pitchFamily="2" charset="-78"/>
            </a:endParaRPr>
          </a:p>
          <a:p>
            <a:pPr algn="r" rtl="1"/>
            <a:endParaRPr lang="fa-IR" sz="2000" b="1" dirty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en-US" sz="2000" b="1" dirty="0">
                <a:cs typeface="B Nazanin" pitchFamily="2" charset="-78"/>
              </a:rPr>
              <a:t> </a:t>
            </a:r>
            <a:r>
              <a:rPr lang="fa-IR" sz="2000" b="1" dirty="0">
                <a:cs typeface="B Nazanin" pitchFamily="2" charset="-78"/>
              </a:rPr>
              <a:t>سلول های شوان</a:t>
            </a:r>
            <a:endParaRPr lang="en-US" sz="2000" b="1" dirty="0">
              <a:cs typeface="B Nazanin" pitchFamily="2" charset="-78"/>
            </a:endParaRPr>
          </a:p>
          <a:p>
            <a:pPr algn="r" rtl="1"/>
            <a:endParaRPr lang="fa-IR" sz="2000" b="1" dirty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en-US" sz="2000" b="1" dirty="0">
                <a:cs typeface="B Nazanin" pitchFamily="2" charset="-78"/>
              </a:rPr>
              <a:t> </a:t>
            </a:r>
            <a:r>
              <a:rPr lang="fa-IR" sz="2000" b="1" dirty="0">
                <a:cs typeface="B Nazanin" pitchFamily="2" charset="-78"/>
              </a:rPr>
              <a:t>سلول های اقماری</a:t>
            </a:r>
            <a:endParaRPr lang="en-US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93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18" y="882425"/>
            <a:ext cx="3606052" cy="4131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9992" y="1959073"/>
            <a:ext cx="399853" cy="3828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6571" y="3891782"/>
            <a:ext cx="2668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i\Desktop\aks wallpaper\mountains-sky-cloud-house-road-paradise-fence-mountain-path-way-wallpaper-r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85" y="179695"/>
            <a:ext cx="10890912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3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563" y="443731"/>
            <a:ext cx="6026725" cy="47830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5783" y="5434564"/>
            <a:ext cx="9074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view of a human embryo at approximately day 22. Seven distinct somites are visible on each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neural tube.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view of a human embryo at approximately day 23. The nervous system is in connection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amniotic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through the cranial and caudal neuropores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9845" y="5690073"/>
            <a:ext cx="6575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anatomy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three-part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five-part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human brain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ali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9339" y="858981"/>
            <a:ext cx="5419725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4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6785" y="425844"/>
            <a:ext cx="2479964" cy="8866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 Cord</a:t>
            </a:r>
            <a:endParaRPr lang="fa-I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76" y="1706881"/>
            <a:ext cx="6442364" cy="3347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9276" y="5448482"/>
            <a:ext cx="7633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Left, Cross section through the early neural tube.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Right, Higher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magnification of a segment of the wall of the neural tube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39" y="1972814"/>
            <a:ext cx="8456115" cy="33425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5075" y="5458552"/>
            <a:ext cx="794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successive stages in the development of the spinal cord. Note formation of ventral motor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dorsal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horns and the intermediate column.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5439" y="619810"/>
            <a:ext cx="2458087" cy="765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 Cord</a:t>
            </a:r>
            <a:endParaRPr lang="fa-I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97" y="2067974"/>
            <a:ext cx="8399613" cy="2999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1003" y="5370736"/>
            <a:ext cx="8276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stages of development of a neuroblast. A neuron is a structural and functional unit consisting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and all its processes.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03563" y="581891"/>
            <a:ext cx="3491345" cy="997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neuroblast</a:t>
            </a:r>
            <a:endParaRPr lang="fa-IR" sz="2000" b="1" dirty="0"/>
          </a:p>
        </p:txBody>
      </p:sp>
    </p:spTree>
    <p:extLst>
      <p:ext uri="{BB962C8B-B14F-4D97-AF65-F5344CB8AC3E}">
        <p14:creationId xmlns:p14="http://schemas.microsoft.com/office/powerpoint/2010/main" val="7451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19" y="768571"/>
            <a:ext cx="7891171" cy="4628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2686" y="5601178"/>
            <a:ext cx="9143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the nerve cell and the various types of glial cells. Neuroblasts,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protoplasmic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astrocytes,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ependymal cells originate from neuroepithelial cells. Microglia develop from mesenchyme cells of blood vessels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CNS becomes vascularized.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827</Words>
  <Application>Microsoft Office PowerPoint</Application>
  <PresentationFormat>Widescreen</PresentationFormat>
  <Paragraphs>71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B Nazanin</vt:lpstr>
      <vt:lpstr>B Titr</vt:lpstr>
      <vt:lpstr>Calibri</vt:lpstr>
      <vt:lpstr>Calibri Light</vt:lpstr>
      <vt:lpstr>Century Gothic</vt:lpstr>
      <vt:lpstr>Gill Sans MT</vt:lpstr>
      <vt:lpstr>Times New Roman</vt:lpstr>
      <vt:lpstr>Wingdings</vt:lpstr>
      <vt:lpstr>Wingdings 3</vt:lpstr>
      <vt:lpstr>Office Theme</vt:lpstr>
      <vt:lpstr>Gallery</vt:lpstr>
      <vt:lpstr>Ion Boardroom</vt:lpstr>
      <vt:lpstr>Embryology:   Central Nervous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سلول های بافت عصبی </vt:lpstr>
      <vt:lpstr>PowerPoint Presentation</vt:lpstr>
      <vt:lpstr>انواع نورون از نظر عملکرد و شکل ظاهری</vt:lpstr>
      <vt:lpstr>سیناپس</vt:lpstr>
      <vt:lpstr>انواع سلول های گلیال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56</cp:revision>
  <dcterms:created xsi:type="dcterms:W3CDTF">2021-08-11T09:51:56Z</dcterms:created>
  <dcterms:modified xsi:type="dcterms:W3CDTF">2021-08-19T20:34:00Z</dcterms:modified>
</cp:coreProperties>
</file>