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94" r:id="rId3"/>
    <p:sldId id="290" r:id="rId4"/>
    <p:sldId id="291" r:id="rId5"/>
    <p:sldId id="292" r:id="rId6"/>
    <p:sldId id="293" r:id="rId7"/>
    <p:sldId id="312" r:id="rId8"/>
    <p:sldId id="304" r:id="rId9"/>
    <p:sldId id="305" r:id="rId10"/>
    <p:sldId id="306" r:id="rId11"/>
    <p:sldId id="307" r:id="rId12"/>
    <p:sldId id="308" r:id="rId13"/>
    <p:sldId id="284" r:id="rId14"/>
    <p:sldId id="285" r:id="rId15"/>
    <p:sldId id="287" r:id="rId16"/>
    <p:sldId id="288" r:id="rId17"/>
    <p:sldId id="289" r:id="rId18"/>
    <p:sldId id="279" r:id="rId19"/>
    <p:sldId id="298" r:id="rId20"/>
    <p:sldId id="299" r:id="rId21"/>
    <p:sldId id="301" r:id="rId22"/>
    <p:sldId id="300" r:id="rId23"/>
    <p:sldId id="263" r:id="rId24"/>
    <p:sldId id="302" r:id="rId25"/>
    <p:sldId id="310" r:id="rId26"/>
    <p:sldId id="296" r:id="rId27"/>
    <p:sldId id="311" r:id="rId28"/>
    <p:sldId id="297" r:id="rId29"/>
    <p:sldId id="303" r:id="rId30"/>
    <p:sldId id="30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7500"/>
  </p:normalViewPr>
  <p:slideViewPr>
    <p:cSldViewPr snapToGrid="0" snapToObjects="1">
      <p:cViewPr varScale="1">
        <p:scale>
          <a:sx n="95" d="100"/>
          <a:sy n="95" d="100"/>
        </p:scale>
        <p:origin x="20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CA942-38E4-D74A-B351-F103081C70CB}" type="datetimeFigureOut">
              <a:rPr lang="en-US" smtClean="0"/>
              <a:t>2/14/17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4657A-C157-504A-8269-C0051C84C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69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4657A-C157-504A-8269-C0051C84C6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2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eriod"/>
            </a:pPr>
            <a:r>
              <a:rPr lang="en-US" sz="1200" dirty="0" smtClean="0"/>
              <a:t>(25 ROIs (top 10%) with the higher difference using Wilcoxon rank-sum tests) </a:t>
            </a:r>
          </a:p>
          <a:p>
            <a:pPr algn="just"/>
            <a:r>
              <a:rPr lang="en-US" sz="1200" dirty="0" smtClean="0"/>
              <a:t>b. </a:t>
            </a:r>
            <a:r>
              <a:rPr lang="en-US" dirty="0" smtClean="0"/>
              <a:t>Top 50 most abnormal ROIs</a:t>
            </a:r>
            <a:r>
              <a:rPr lang="en-US" baseline="0" dirty="0" smtClean="0"/>
              <a:t> </a:t>
            </a:r>
            <a:r>
              <a:rPr lang="en-US" sz="1200" dirty="0" smtClean="0"/>
              <a:t>(Colored on the basis of Wilcoxon rank–sum tests comparing patients and controls)(Warm colors represent increase and cool colors decrease in depression as compared to controls.)</a:t>
            </a:r>
            <a:endParaRPr lang="en-US" sz="900" dirty="0" smtClean="0"/>
          </a:p>
          <a:p>
            <a:pPr marL="228600" indent="-228600">
              <a:buAutoNum type="alphaL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96486-FD7E-F44B-9466-6698D49AFE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2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54D23-F9FA-324E-9952-271FAB8DB4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07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54D23-F9FA-324E-9952-271FAB8DB4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91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54D23-F9FA-324E-9952-271FAB8DB4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26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questions:</a:t>
            </a:r>
          </a:p>
          <a:p>
            <a:r>
              <a:rPr lang="en-US" dirty="0" smtClean="0"/>
              <a:t>Trauma and Structural Changes</a:t>
            </a:r>
          </a:p>
          <a:p>
            <a:r>
              <a:rPr lang="en-US" dirty="0" smtClean="0"/>
              <a:t>Interaction </a:t>
            </a:r>
            <a:r>
              <a:rPr lang="en-US" dirty="0" smtClean="0"/>
              <a:t>terms?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4657A-C157-504A-8269-C0051C84C6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5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8CF4-D372-1346-9291-F51F695AB3D7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30AA-46B3-8842-BE7C-B86DFD2FA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32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8CF4-D372-1346-9291-F51F695AB3D7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30AA-46B3-8842-BE7C-B86DFD2FA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5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8CF4-D372-1346-9291-F51F695AB3D7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30AA-46B3-8842-BE7C-B86DFD2FA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06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3BEAD7-38B0-4399-932C-91CFD0BC011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39A61-DE4C-3D41-8D8D-983442759662}" type="slidenum">
              <a:rPr lang="x-none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6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8CF4-D372-1346-9291-F51F695AB3D7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30AA-46B3-8842-BE7C-B86DFD2FA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4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8CF4-D372-1346-9291-F51F695AB3D7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30AA-46B3-8842-BE7C-B86DFD2FA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0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8CF4-D372-1346-9291-F51F695AB3D7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30AA-46B3-8842-BE7C-B86DFD2FA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4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8CF4-D372-1346-9291-F51F695AB3D7}" type="datetimeFigureOut">
              <a:rPr lang="en-US" smtClean="0"/>
              <a:t>2/14/17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30AA-46B3-8842-BE7C-B86DFD2FA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8CF4-D372-1346-9291-F51F695AB3D7}" type="datetimeFigureOut">
              <a:rPr lang="en-US" smtClean="0"/>
              <a:t>2/14/17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30AA-46B3-8842-BE7C-B86DFD2FA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64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8CF4-D372-1346-9291-F51F695AB3D7}" type="datetimeFigureOut">
              <a:rPr lang="en-US" smtClean="0"/>
              <a:t>2/14/17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30AA-46B3-8842-BE7C-B86DFD2FA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2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8CF4-D372-1346-9291-F51F695AB3D7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30AA-46B3-8842-BE7C-B86DFD2FA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0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8CF4-D372-1346-9291-F51F695AB3D7}" type="datetimeFigureOut">
              <a:rPr lang="en-US" smtClean="0"/>
              <a:t>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30AA-46B3-8842-BE7C-B86DFD2FA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0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48CF4-D372-1346-9291-F51F695AB3D7}" type="datetimeFigureOut">
              <a:rPr lang="en-US" smtClean="0"/>
              <a:t>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930AA-46B3-8842-BE7C-B86DFD2FA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brainmap.org/meta/stats.html" TargetMode="External"/><Relationship Id="rId3" Type="http://schemas.openxmlformats.org/officeDocument/2006/relationships/hyperlink" Target="http://www.brainmap.org/ale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Fronto</a:t>
            </a:r>
            <a:r>
              <a:rPr lang="en-US" b="1" dirty="0" smtClean="0"/>
              <a:t>-Amygdala </a:t>
            </a:r>
            <a:r>
              <a:rPr lang="en-US" dirty="0" smtClean="0"/>
              <a:t>Network</a:t>
            </a:r>
            <a:br>
              <a:rPr lang="en-US" dirty="0" smtClean="0"/>
            </a:br>
            <a:r>
              <a:rPr lang="en-US" dirty="0" smtClean="0"/>
              <a:t>as a </a:t>
            </a:r>
            <a:r>
              <a:rPr lang="en-US" b="1" dirty="0" smtClean="0"/>
              <a:t>Biomarker</a:t>
            </a:r>
            <a:r>
              <a:rPr lang="en-US" dirty="0" smtClean="0"/>
              <a:t> for </a:t>
            </a:r>
            <a:r>
              <a:rPr lang="en-US" b="1" dirty="0" smtClean="0"/>
              <a:t>Mood/Anxiety</a:t>
            </a:r>
            <a:r>
              <a:rPr lang="en-US" dirty="0" smtClean="0"/>
              <a:t> Disorders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35283"/>
            <a:ext cx="9144000" cy="1655762"/>
          </a:xfrm>
        </p:spPr>
        <p:txBody>
          <a:bodyPr/>
          <a:lstStyle/>
          <a:p>
            <a:r>
              <a:rPr lang="en-US" dirty="0" smtClean="0"/>
              <a:t>NBML Webinar, 18 Feb 2017</a:t>
            </a:r>
          </a:p>
          <a:p>
            <a:r>
              <a:rPr lang="en-US" dirty="0" smtClean="0"/>
              <a:t>Hamed Ekhtiari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193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9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Activation Likelihood Estimation (ALE)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www.brainmap.org/meta/stats.html</a:t>
            </a:r>
            <a:endParaRPr lang="en-US" dirty="0" smtClean="0"/>
          </a:p>
          <a:p>
            <a:r>
              <a:rPr lang="en-US" dirty="0">
                <a:hlinkClick r:id="rId3"/>
              </a:rPr>
              <a:t>http://www.brainmap.org/ale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591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90816"/>
            <a:ext cx="8816042" cy="587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924" b="34940"/>
          <a:stretch/>
        </p:blipFill>
        <p:spPr>
          <a:xfrm>
            <a:off x="2651744" y="2099923"/>
            <a:ext cx="7081269" cy="4306250"/>
          </a:xfrm>
          <a:prstGeom prst="rect">
            <a:avLst/>
          </a:prstGeom>
        </p:spPr>
      </p:pic>
      <p:pic>
        <p:nvPicPr>
          <p:cNvPr id="4" name="Picture 3" descr="Screen shot 2013-12-09 at 8.23.29 AM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19" r="62191"/>
          <a:stretch/>
        </p:blipFill>
        <p:spPr>
          <a:xfrm rot="20747485" flipH="1">
            <a:off x="2906889" y="3066068"/>
            <a:ext cx="3556000" cy="1236198"/>
          </a:xfrm>
          <a:prstGeom prst="rect">
            <a:avLst/>
          </a:prstGeom>
        </p:spPr>
      </p:pic>
      <p:pic>
        <p:nvPicPr>
          <p:cNvPr id="6" name="Picture 5" descr="Screen shot 2013-12-09 at 8.23.40 AM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8" t="80468" r="17747"/>
          <a:stretch/>
        </p:blipFill>
        <p:spPr>
          <a:xfrm rot="876911">
            <a:off x="6081887" y="3670088"/>
            <a:ext cx="3019778" cy="1165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3737" y="5591908"/>
            <a:ext cx="1569909" cy="474784"/>
          </a:xfrm>
          <a:prstGeom prst="rect">
            <a:avLst/>
          </a:prstGeom>
          <a:solidFill>
            <a:schemeClr val="bg2"/>
          </a:solidFill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Amygdala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2" y="4348002"/>
            <a:ext cx="1934076" cy="234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36" y="4409313"/>
            <a:ext cx="1827351" cy="2247728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 rot="19130641">
            <a:off x="3442677" y="2962733"/>
            <a:ext cx="2237219" cy="4026090"/>
          </a:xfrm>
          <a:prstGeom prst="donut">
            <a:avLst>
              <a:gd name="adj" fmla="val 5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Fronto</a:t>
            </a:r>
            <a:r>
              <a:rPr lang="en-US" dirty="0" smtClean="0"/>
              <a:t> Amygdala Connectivity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924" b="34940"/>
          <a:stretch/>
        </p:blipFill>
        <p:spPr>
          <a:xfrm>
            <a:off x="2651744" y="2099923"/>
            <a:ext cx="7081269" cy="4306250"/>
          </a:xfrm>
          <a:prstGeom prst="rect">
            <a:avLst/>
          </a:prstGeom>
        </p:spPr>
      </p:pic>
      <p:pic>
        <p:nvPicPr>
          <p:cNvPr id="4" name="Picture 3" descr="Screen shot 2013-12-09 at 8.23.29 AM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19" r="62191"/>
          <a:stretch/>
        </p:blipFill>
        <p:spPr>
          <a:xfrm rot="20747485" flipH="1">
            <a:off x="2906889" y="3066068"/>
            <a:ext cx="3556000" cy="1236198"/>
          </a:xfrm>
          <a:prstGeom prst="rect">
            <a:avLst/>
          </a:prstGeom>
        </p:spPr>
      </p:pic>
      <p:pic>
        <p:nvPicPr>
          <p:cNvPr id="6" name="Picture 5" descr="Screen shot 2013-12-09 at 8.23.40 AM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8" t="80468" r="17747"/>
          <a:stretch/>
        </p:blipFill>
        <p:spPr>
          <a:xfrm rot="876911">
            <a:off x="6081887" y="3670088"/>
            <a:ext cx="3019778" cy="1165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3737" y="5591908"/>
            <a:ext cx="1569909" cy="474784"/>
          </a:xfrm>
          <a:prstGeom prst="rect">
            <a:avLst/>
          </a:prstGeom>
          <a:solidFill>
            <a:schemeClr val="bg2"/>
          </a:solidFill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Amygdala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13" y="2027875"/>
            <a:ext cx="1759338" cy="2085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13" y="4348002"/>
            <a:ext cx="1886612" cy="2216558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 rot="3093468">
            <a:off x="4767719" y="2841096"/>
            <a:ext cx="2360400" cy="4093081"/>
          </a:xfrm>
          <a:prstGeom prst="donut">
            <a:avLst>
              <a:gd name="adj" fmla="val 58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Fronto</a:t>
            </a:r>
            <a:r>
              <a:rPr lang="en-US" dirty="0" smtClean="0"/>
              <a:t> Amygdala Connectivity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6" y="136525"/>
            <a:ext cx="11661774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MDDs </a:t>
            </a:r>
            <a:r>
              <a:rPr lang="en-US" sz="2800" dirty="0" smtClean="0"/>
              <a:t>(220) </a:t>
            </a:r>
            <a:r>
              <a:rPr lang="en-US" dirty="0" smtClean="0"/>
              <a:t>vs. HCs </a:t>
            </a:r>
            <a:r>
              <a:rPr lang="en-US" sz="2800" dirty="0" smtClean="0"/>
              <a:t>(378)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129235"/>
            <a:ext cx="6061789" cy="2284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90" y="1828800"/>
            <a:ext cx="5442110" cy="48291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1625" y="4995864"/>
            <a:ext cx="6515100" cy="1662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1050" dirty="0"/>
          </a:p>
        </p:txBody>
      </p:sp>
      <p:sp>
        <p:nvSpPr>
          <p:cNvPr id="6" name="Rectangle 5"/>
          <p:cNvSpPr/>
          <p:nvPr/>
        </p:nvSpPr>
        <p:spPr>
          <a:xfrm>
            <a:off x="7717536" y="3730752"/>
            <a:ext cx="4123944" cy="201168"/>
          </a:xfrm>
          <a:prstGeom prst="rect">
            <a:avLst/>
          </a:prstGeom>
          <a:noFill/>
          <a:ln>
            <a:solidFill>
              <a:srgbClr val="FF0000"/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925"/>
            <a:ext cx="11935706" cy="56800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7214" y="115747"/>
            <a:ext cx="1213478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Neuroanatomical distribution of </a:t>
            </a:r>
            <a:r>
              <a:rPr lang="en-US" sz="3200" dirty="0" smtClean="0"/>
              <a:t>features </a:t>
            </a:r>
            <a:r>
              <a:rPr lang="en-US" sz="3200" dirty="0"/>
              <a:t>that differed by biotype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5"/>
          <a:stretch/>
        </p:blipFill>
        <p:spPr>
          <a:xfrm>
            <a:off x="0" y="2503488"/>
            <a:ext cx="2029968" cy="15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152" y="365124"/>
            <a:ext cx="10515600" cy="1325563"/>
          </a:xfrm>
        </p:spPr>
        <p:txBody>
          <a:bodyPr/>
          <a:lstStyle/>
          <a:p>
            <a:r>
              <a:rPr lang="en-US" dirty="0" smtClean="0"/>
              <a:t>GAD </a:t>
            </a:r>
            <a:r>
              <a:rPr lang="en-US" sz="2400" dirty="0" smtClean="0"/>
              <a:t>(39) </a:t>
            </a:r>
            <a:r>
              <a:rPr lang="en-US" dirty="0" smtClean="0"/>
              <a:t>vs. HC </a:t>
            </a:r>
            <a:r>
              <a:rPr lang="en-US" sz="2400" dirty="0" smtClean="0"/>
              <a:t>(378)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8" y="-64008"/>
            <a:ext cx="715258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42232"/>
            <a:ext cx="3282746" cy="2248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2035"/>
            <a:ext cx="3770376" cy="22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30" y="1351429"/>
            <a:ext cx="5816600" cy="387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9" y="1029673"/>
            <a:ext cx="4369777" cy="4326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739" y="5356609"/>
            <a:ext cx="463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Myers-Schulz </a:t>
            </a:r>
            <a:r>
              <a:rPr lang="en-US" dirty="0"/>
              <a:t>and </a:t>
            </a:r>
            <a:r>
              <a:rPr lang="en-US" dirty="0" err="1"/>
              <a:t>Koenigs</a:t>
            </a:r>
            <a:r>
              <a:rPr lang="en-US" dirty="0"/>
              <a:t>, </a:t>
            </a:r>
            <a:r>
              <a:rPr lang="en-US" dirty="0" smtClean="0"/>
              <a:t>2012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4949"/>
            <a:ext cx="3442447" cy="10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1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New </a:t>
            </a:r>
            <a:r>
              <a:rPr lang="en-US" dirty="0" err="1" smtClean="0"/>
              <a:t>Parcellations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based on the Cellular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2"/>
          <a:stretch/>
        </p:blipFill>
        <p:spPr>
          <a:xfrm>
            <a:off x="6523892" y="1690686"/>
            <a:ext cx="4050323" cy="4953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5"/>
          <a:stretch/>
        </p:blipFill>
        <p:spPr>
          <a:xfrm>
            <a:off x="1515208" y="1856281"/>
            <a:ext cx="4315526" cy="46225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5208" y="1690686"/>
            <a:ext cx="1008185" cy="11807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5492" y="6294166"/>
            <a:ext cx="301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Mackey and M. </a:t>
            </a:r>
            <a:r>
              <a:rPr lang="en-US" dirty="0" err="1" smtClean="0"/>
              <a:t>Petrides</a:t>
            </a:r>
            <a:r>
              <a:rPr lang="en-US" dirty="0" smtClean="0"/>
              <a:t>, 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40486" y="6309136"/>
            <a:ext cx="184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Ongur</a:t>
            </a:r>
            <a:r>
              <a:rPr lang="en-US" dirty="0" smtClean="0"/>
              <a:t>, et al.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/>
              <a:t>Fronto</a:t>
            </a:r>
            <a:r>
              <a:rPr lang="en-US" dirty="0" smtClean="0"/>
              <a:t> Amygdala Connectivity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5892"/>
            <a:ext cx="10094259" cy="5245728"/>
          </a:xfrm>
        </p:spPr>
      </p:pic>
    </p:spTree>
    <p:extLst>
      <p:ext uri="{BB962C8B-B14F-4D97-AF65-F5344CB8AC3E}">
        <p14:creationId xmlns:p14="http://schemas.microsoft.com/office/powerpoint/2010/main" val="185867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these areas work independently?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2"/>
          <a:stretch/>
        </p:blipFill>
        <p:spPr>
          <a:xfrm>
            <a:off x="6523892" y="1690686"/>
            <a:ext cx="4050323" cy="4953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15" y="2159226"/>
            <a:ext cx="4369777" cy="432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36789" y="6400391"/>
            <a:ext cx="463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Myers-Schulz </a:t>
            </a:r>
            <a:r>
              <a:rPr lang="en-US" dirty="0"/>
              <a:t>and </a:t>
            </a:r>
            <a:r>
              <a:rPr lang="en-US" dirty="0" err="1"/>
              <a:t>Koenigs</a:t>
            </a:r>
            <a:r>
              <a:rPr lang="en-US" dirty="0"/>
              <a:t>, </a:t>
            </a:r>
            <a:r>
              <a:rPr lang="en-US" dirty="0" smtClean="0"/>
              <a:t>2012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0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these areas work independently?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2"/>
          <a:stretch/>
        </p:blipFill>
        <p:spPr>
          <a:xfrm>
            <a:off x="6523892" y="1690686"/>
            <a:ext cx="4050323" cy="4953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15" y="2159226"/>
            <a:ext cx="4369777" cy="432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36789" y="6400391"/>
            <a:ext cx="463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Myers-Schulz </a:t>
            </a:r>
            <a:r>
              <a:rPr lang="en-US" dirty="0"/>
              <a:t>and </a:t>
            </a:r>
            <a:r>
              <a:rPr lang="en-US" dirty="0" err="1"/>
              <a:t>Koenigs</a:t>
            </a:r>
            <a:r>
              <a:rPr lang="en-US" dirty="0"/>
              <a:t>, </a:t>
            </a:r>
            <a:r>
              <a:rPr lang="en-US" dirty="0" smtClean="0"/>
              <a:t>2012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1338" b="23155"/>
          <a:stretch/>
        </p:blipFill>
        <p:spPr>
          <a:xfrm>
            <a:off x="6523892" y="1690686"/>
            <a:ext cx="3810000" cy="513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4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these areas work independently?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2"/>
          <a:stretch/>
        </p:blipFill>
        <p:spPr>
          <a:xfrm>
            <a:off x="6523892" y="1690686"/>
            <a:ext cx="4050323" cy="4953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15" y="2159226"/>
            <a:ext cx="4369777" cy="4326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36789" y="6400391"/>
            <a:ext cx="463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Myers-Schulz </a:t>
            </a:r>
            <a:r>
              <a:rPr lang="en-US" dirty="0"/>
              <a:t>and </a:t>
            </a:r>
            <a:r>
              <a:rPr lang="en-US" dirty="0" err="1"/>
              <a:t>Koenigs</a:t>
            </a:r>
            <a:r>
              <a:rPr lang="en-US" dirty="0"/>
              <a:t>, </a:t>
            </a:r>
            <a:r>
              <a:rPr lang="en-US" dirty="0" smtClean="0"/>
              <a:t>2012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1338" b="23155"/>
          <a:stretch/>
        </p:blipFill>
        <p:spPr>
          <a:xfrm>
            <a:off x="6523892" y="1690686"/>
            <a:ext cx="3810000" cy="513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7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008" y="237744"/>
            <a:ext cx="11942064" cy="6286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Mechanistic Question: </a:t>
            </a:r>
          </a:p>
          <a:p>
            <a:r>
              <a:rPr lang="en-US" sz="3200" dirty="0" smtClean="0"/>
              <a:t>Do we have differential connectivity between Amygdala and VMPFC in correlation with different positive and negative affective symptoms?</a:t>
            </a:r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45" y="2495774"/>
            <a:ext cx="1765720" cy="11932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8253" y="3730214"/>
            <a:ext cx="198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Individualized Voxel-wise </a:t>
            </a:r>
          </a:p>
          <a:p>
            <a:pPr algn="ctr"/>
            <a:r>
              <a:rPr lang="en-US" sz="900" dirty="0" smtClean="0"/>
              <a:t>connectivity map with Amygdala</a:t>
            </a:r>
            <a:endParaRPr lang="en-US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3074235" y="4379438"/>
            <a:ext cx="12127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Y=</a:t>
            </a:r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*Positive </a:t>
            </a:r>
            <a:r>
              <a:rPr lang="en-US" sz="3200" dirty="0"/>
              <a:t>+ </a:t>
            </a:r>
            <a:r>
              <a:rPr lang="en-US" sz="3200" dirty="0" smtClean="0">
                <a:solidFill>
                  <a:srgbClr val="00B0F0"/>
                </a:solidFill>
              </a:rPr>
              <a:t>b</a:t>
            </a:r>
            <a:r>
              <a:rPr lang="en-US" sz="3200" dirty="0" smtClean="0"/>
              <a:t>*Negative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35" y="5320389"/>
            <a:ext cx="1703958" cy="1193292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3577155" y="4889737"/>
            <a:ext cx="192024" cy="3662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flipV="1">
            <a:off x="3153781" y="4099546"/>
            <a:ext cx="196596" cy="3399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89504" y="-12984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6264445" y="4889737"/>
            <a:ext cx="192024" cy="366201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66" y="5320389"/>
            <a:ext cx="1703958" cy="117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6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/>
              <a:t>Fronto</a:t>
            </a:r>
            <a:r>
              <a:rPr lang="en-US" dirty="0" smtClean="0"/>
              <a:t> Amygdala </a:t>
            </a:r>
            <a:r>
              <a:rPr lang="en-US" dirty="0" smtClean="0"/>
              <a:t>Connectivity</a:t>
            </a:r>
            <a:br>
              <a:rPr lang="en-US" dirty="0" smtClean="0"/>
            </a:br>
            <a:r>
              <a:rPr lang="en-US" dirty="0" smtClean="0"/>
              <a:t>What about DLPFC!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1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Calibri" charset="0"/>
            </a:endParaRPr>
          </a:p>
        </p:txBody>
      </p:sp>
      <p:sp>
        <p:nvSpPr>
          <p:cNvPr id="26626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>
              <a:latin typeface="Calibri" charset="0"/>
              <a:cs typeface="Arial" charset="0"/>
            </a:endParaRPr>
          </a:p>
        </p:txBody>
      </p:sp>
      <p:pic>
        <p:nvPicPr>
          <p:cNvPr id="26627" name="Picture 2" descr="E:\Dr Ekhtiari, Hobab TV Show\Pic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1" y="373064"/>
            <a:ext cx="8740775" cy="6180137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939A61-DE4C-3D41-8D8D-983442759662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7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71" r="45747"/>
          <a:stretch/>
        </p:blipFill>
        <p:spPr>
          <a:xfrm>
            <a:off x="6121350" y="274639"/>
            <a:ext cx="3911701" cy="4007555"/>
          </a:xfr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libri Light" charset="0"/>
              </a:rPr>
              <a:t>Activations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FB2-13EB-0649-91C1-0F7E813FC7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10" y="160234"/>
            <a:ext cx="7732441" cy="3824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32" y="3984626"/>
            <a:ext cx="8906069" cy="287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33445" y="274638"/>
            <a:ext cx="1044223" cy="4591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0" r="-4043"/>
          <a:stretch/>
        </p:blipFill>
        <p:spPr>
          <a:xfrm>
            <a:off x="1406396" y="388920"/>
            <a:ext cx="9136099" cy="614999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FB2-13EB-0649-91C1-0F7E813FC7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7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alibri Light" charset="0"/>
              </a:rPr>
              <a:t>Time Variable DCM</a:t>
            </a:r>
          </a:p>
        </p:txBody>
      </p:sp>
      <p:pic>
        <p:nvPicPr>
          <p:cNvPr id="614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62" y="2066926"/>
            <a:ext cx="8894238" cy="472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FB2-13EB-0649-91C1-0F7E813FC74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9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5125"/>
            <a:ext cx="10871200" cy="1325563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+mn-lt"/>
              </a:rPr>
              <a:t>Fronto</a:t>
            </a:r>
            <a:r>
              <a:rPr lang="en-US" sz="4000" dirty="0">
                <a:latin typeface="+mn-lt"/>
              </a:rPr>
              <a:t> Amygdala </a:t>
            </a:r>
            <a:r>
              <a:rPr lang="en-US" sz="4000" dirty="0" smtClean="0">
                <a:latin typeface="+mn-lt"/>
              </a:rPr>
              <a:t>Connectivity (FAC) as a Biomarker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j-lt"/>
              </a:rPr>
              <a:t>1. What </a:t>
            </a:r>
            <a:r>
              <a:rPr lang="en-US" sz="4000" dirty="0" smtClean="0">
                <a:latin typeface="+mj-lt"/>
              </a:rPr>
              <a:t>are </a:t>
            </a:r>
            <a:r>
              <a:rPr lang="en-US" sz="4000" dirty="0">
                <a:latin typeface="+mj-lt"/>
              </a:rPr>
              <a:t>the "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cognitive </a:t>
            </a:r>
            <a:r>
              <a:rPr lang="en-US" sz="4000" dirty="0" smtClean="0">
                <a:solidFill>
                  <a:srgbClr val="FF0000"/>
                </a:solidFill>
                <a:latin typeface="+mj-lt"/>
              </a:rPr>
              <a:t>processes 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of interest</a:t>
            </a:r>
            <a:r>
              <a:rPr lang="en-US" sz="4000" dirty="0">
                <a:latin typeface="+mj-lt"/>
              </a:rPr>
              <a:t>" that </a:t>
            </a:r>
            <a:r>
              <a:rPr lang="en-US" sz="4000" dirty="0" smtClean="0">
                <a:latin typeface="+mj-lt"/>
              </a:rPr>
              <a:t>the FAC represents?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2. What are the "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Psychopathologies</a:t>
            </a:r>
            <a:r>
              <a:rPr lang="en-US" sz="4000" dirty="0">
                <a:latin typeface="+mj-lt"/>
              </a:rPr>
              <a:t>" that </a:t>
            </a:r>
            <a:r>
              <a:rPr lang="en-US" sz="4000" dirty="0" smtClean="0">
                <a:latin typeface="+mj-lt"/>
              </a:rPr>
              <a:t>change FAC?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3. What are the 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diagnostic/prognostic/diagnostic</a:t>
            </a:r>
            <a:r>
              <a:rPr lang="en-US" sz="4000" dirty="0">
                <a:latin typeface="+mj-lt"/>
              </a:rPr>
              <a:t> values of </a:t>
            </a:r>
            <a:r>
              <a:rPr lang="en-US" sz="4000" dirty="0" smtClean="0">
                <a:latin typeface="+mj-lt"/>
              </a:rPr>
              <a:t>FAC in </a:t>
            </a:r>
            <a:r>
              <a:rPr lang="en-US" sz="4000" dirty="0">
                <a:latin typeface="+mj-lt"/>
              </a:rPr>
              <a:t>certain psychopathologies?</a:t>
            </a:r>
          </a:p>
          <a:p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017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t="55421" r="200" b="325"/>
          <a:stretch/>
        </p:blipFill>
        <p:spPr bwMode="auto">
          <a:xfrm>
            <a:off x="5785352" y="3674947"/>
            <a:ext cx="6406648" cy="239150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9FB2-13EB-0649-91C1-0F7E813FC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t="82" r="200" b="43962"/>
          <a:stretch/>
        </p:blipFill>
        <p:spPr bwMode="auto">
          <a:xfrm>
            <a:off x="0" y="3439499"/>
            <a:ext cx="6084277" cy="28624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"/>
                <a:cs typeface=""/>
              </a:rPr>
              <a:t>Our Main Regions of Interest </a:t>
            </a:r>
            <a:b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"/>
                <a:cs typeface=""/>
              </a:rPr>
            </a:b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"/>
                <a:cs typeface=""/>
              </a:rPr>
              <a:t>in fMRI Studies of Mood/Anxiety Disorders</a:t>
            </a:r>
          </a:p>
        </p:txBody>
      </p:sp>
    </p:spTree>
    <p:extLst>
      <p:ext uri="{BB962C8B-B14F-4D97-AF65-F5344CB8AC3E}">
        <p14:creationId xmlns:p14="http://schemas.microsoft.com/office/powerpoint/2010/main" val="1552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learned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Amygdala?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805" y="718736"/>
            <a:ext cx="4579088" cy="591066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t="55421" r="58058" b="325"/>
          <a:stretch/>
        </p:blipFill>
        <p:spPr bwMode="auto">
          <a:xfrm>
            <a:off x="1160599" y="2021992"/>
            <a:ext cx="4554401" cy="40483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68828" y="6260068"/>
            <a:ext cx="1623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Ball, et al.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47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11" y="2083507"/>
            <a:ext cx="3454400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9463" y="2083507"/>
            <a:ext cx="668430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</a:rPr>
              <a:t>Deterministic Tractography based on 10 HC subjects</a:t>
            </a:r>
          </a:p>
          <a:p>
            <a:pPr defTabSz="457200"/>
            <a:endParaRPr lang="en-US" sz="2400" dirty="0">
              <a:solidFill>
                <a:prstClr val="black"/>
              </a:solidFill>
            </a:endParaRPr>
          </a:p>
          <a:p>
            <a:pPr defTabSz="457200"/>
            <a:r>
              <a:rPr lang="en-US" sz="2400" dirty="0" smtClean="0">
                <a:solidFill>
                  <a:srgbClr val="800000"/>
                </a:solidFill>
              </a:rPr>
              <a:t>Seeds</a:t>
            </a:r>
            <a:r>
              <a:rPr lang="en-US" sz="2400" dirty="0">
                <a:solidFill>
                  <a:srgbClr val="800000"/>
                </a:solidFill>
              </a:rPr>
              <a:t>:</a:t>
            </a:r>
          </a:p>
          <a:p>
            <a:pPr defTabSz="457200"/>
            <a:r>
              <a:rPr lang="en-US" sz="2400" i="1" dirty="0" smtClean="0">
                <a:solidFill>
                  <a:prstClr val="black"/>
                </a:solidFill>
              </a:rPr>
              <a:t>Left/right </a:t>
            </a:r>
            <a:r>
              <a:rPr lang="en-US" sz="2400" i="1" dirty="0">
                <a:solidFill>
                  <a:prstClr val="black"/>
                </a:solidFill>
              </a:rPr>
              <a:t>amygdala</a:t>
            </a:r>
          </a:p>
          <a:p>
            <a:pPr defTabSz="457200"/>
            <a:r>
              <a:rPr lang="en-US" sz="2400" i="1" dirty="0" smtClean="0">
                <a:solidFill>
                  <a:prstClr val="black"/>
                </a:solidFill>
              </a:rPr>
              <a:t>Frontal </a:t>
            </a:r>
            <a:r>
              <a:rPr lang="en-US" sz="2400" i="1" dirty="0">
                <a:solidFill>
                  <a:prstClr val="black"/>
                </a:solidFill>
              </a:rPr>
              <a:t>medial cortex</a:t>
            </a:r>
          </a:p>
          <a:p>
            <a:pPr defTabSz="457200"/>
            <a:endParaRPr lang="en-US" sz="2400" dirty="0">
              <a:solidFill>
                <a:prstClr val="black"/>
              </a:solidFill>
            </a:endParaRPr>
          </a:p>
          <a:p>
            <a:pPr defTabSz="457200"/>
            <a:r>
              <a:rPr lang="en-US" sz="2400" dirty="0" smtClean="0">
                <a:solidFill>
                  <a:srgbClr val="800000"/>
                </a:solidFill>
              </a:rPr>
              <a:t>Tracking </a:t>
            </a:r>
            <a:r>
              <a:rPr lang="en-US" sz="2400" dirty="0">
                <a:solidFill>
                  <a:srgbClr val="800000"/>
                </a:solidFill>
              </a:rPr>
              <a:t>parameters:</a:t>
            </a:r>
          </a:p>
          <a:p>
            <a:pPr defTabSz="457200"/>
            <a:r>
              <a:rPr lang="en-US" sz="2400" i="1" dirty="0">
                <a:solidFill>
                  <a:prstClr val="black"/>
                </a:solidFill>
              </a:rPr>
              <a:t>Angular Threshold = 60</a:t>
            </a:r>
          </a:p>
          <a:p>
            <a:pPr defTabSz="457200"/>
            <a:r>
              <a:rPr lang="en-US" sz="2400" i="1" dirty="0">
                <a:solidFill>
                  <a:prstClr val="black"/>
                </a:solidFill>
              </a:rPr>
              <a:t>Min length = 20 mm</a:t>
            </a:r>
          </a:p>
          <a:p>
            <a:pPr defTabSz="457200"/>
            <a:r>
              <a:rPr lang="en-US" sz="2400" i="1" dirty="0">
                <a:solidFill>
                  <a:prstClr val="black"/>
                </a:solidFill>
              </a:rPr>
              <a:t>Max length = 100 mm</a:t>
            </a:r>
          </a:p>
          <a:p>
            <a:pPr defTabSz="457200"/>
            <a:r>
              <a:rPr lang="en-US" sz="2400" i="1" dirty="0">
                <a:solidFill>
                  <a:prstClr val="black"/>
                </a:solidFill>
              </a:rPr>
              <a:t>FA &gt; 0.2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  <a:p>
            <a:pPr defTabSz="457200"/>
            <a:endParaRPr lang="en-US" dirty="0">
              <a:solidFill>
                <a:prstClr val="black"/>
              </a:solidFill>
            </a:endParaRP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From Functional to Structural Connectivity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9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130" y="218611"/>
            <a:ext cx="2853996" cy="3246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47" y="3838070"/>
            <a:ext cx="3410345" cy="2688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714" y="6146473"/>
            <a:ext cx="298549" cy="277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508" y="3838070"/>
            <a:ext cx="3217429" cy="2688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622" y="6146473"/>
            <a:ext cx="291861" cy="28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430" y="250309"/>
            <a:ext cx="3404526" cy="3214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196" y="1524463"/>
            <a:ext cx="291861" cy="2835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387" y="1524463"/>
            <a:ext cx="298549" cy="277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9499" y="2725586"/>
            <a:ext cx="681742" cy="6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measure </a:t>
            </a:r>
            <a:r>
              <a:rPr lang="en-US" smtClean="0"/>
              <a:t>functional connectivity between Amygdala and PFC?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3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/>
              <a:t>Fronto</a:t>
            </a:r>
            <a:r>
              <a:rPr lang="en-US" dirty="0" smtClean="0"/>
              <a:t> Amygdala Connectivity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1" y="1690688"/>
            <a:ext cx="9038000" cy="4696817"/>
          </a:xfrm>
        </p:spPr>
      </p:pic>
    </p:spTree>
    <p:extLst>
      <p:ext uri="{BB962C8B-B14F-4D97-AF65-F5344CB8AC3E}">
        <p14:creationId xmlns:p14="http://schemas.microsoft.com/office/powerpoint/2010/main" val="159165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" y="304053"/>
            <a:ext cx="11743765" cy="612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23968</TotalTime>
  <Words>354</Words>
  <Application>Microsoft Macintosh PowerPoint</Application>
  <PresentationFormat>Widescreen</PresentationFormat>
  <Paragraphs>71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Calibri</vt:lpstr>
      <vt:lpstr>Calibri Light</vt:lpstr>
      <vt:lpstr>Arial</vt:lpstr>
      <vt:lpstr>Office Theme</vt:lpstr>
      <vt:lpstr>Fronto-Amygdala Network as a Biomarker for Mood/Anxiety Disorders</vt:lpstr>
      <vt:lpstr>Fronto Amygdala Connectivity</vt:lpstr>
      <vt:lpstr>PowerPoint Presentation</vt:lpstr>
      <vt:lpstr>What about Amygdala?</vt:lpstr>
      <vt:lpstr>PowerPoint Presentation</vt:lpstr>
      <vt:lpstr>PowerPoint Presentation</vt:lpstr>
      <vt:lpstr>How do we measure functional connectivity between Amygdala and PFC?</vt:lpstr>
      <vt:lpstr>Fronto Amygdala Connectivity</vt:lpstr>
      <vt:lpstr>PowerPoint Presentation</vt:lpstr>
      <vt:lpstr>PowerPoint Presentation</vt:lpstr>
      <vt:lpstr>Activation Likelihood Estimation (ALE)</vt:lpstr>
      <vt:lpstr>PowerPoint Presentation</vt:lpstr>
      <vt:lpstr>Fronto Amygdala Connectivity</vt:lpstr>
      <vt:lpstr>Fronto Amygdala Connectivity</vt:lpstr>
      <vt:lpstr>MDDs (220) vs. HCs (378) </vt:lpstr>
      <vt:lpstr>PowerPoint Presentation</vt:lpstr>
      <vt:lpstr>GAD (39) vs. HC (378)</vt:lpstr>
      <vt:lpstr>PowerPoint Presentation</vt:lpstr>
      <vt:lpstr>Two New Parcellations  based on the Cellular Architecture</vt:lpstr>
      <vt:lpstr>How much these areas work independently?</vt:lpstr>
      <vt:lpstr>How much these areas work independently?</vt:lpstr>
      <vt:lpstr>How much these areas work independently?</vt:lpstr>
      <vt:lpstr>PowerPoint Presentation</vt:lpstr>
      <vt:lpstr>Fronto Amygdala Connectivity What about DLPFC!</vt:lpstr>
      <vt:lpstr>PowerPoint Presentation</vt:lpstr>
      <vt:lpstr>Activations</vt:lpstr>
      <vt:lpstr>PowerPoint Presentation</vt:lpstr>
      <vt:lpstr>Time Variable DCM</vt:lpstr>
      <vt:lpstr>Fronto Amygdala Connectivity (FAC) as a Biomarker</vt:lpstr>
      <vt:lpstr>What have we learned today?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Hamed Ekhtiari</dc:creator>
  <cp:lastModifiedBy>Hamed Ekhtiari</cp:lastModifiedBy>
  <cp:revision>47</cp:revision>
  <cp:lastPrinted>2017-01-16T16:16:19Z</cp:lastPrinted>
  <dcterms:created xsi:type="dcterms:W3CDTF">2017-01-03T19:10:32Z</dcterms:created>
  <dcterms:modified xsi:type="dcterms:W3CDTF">2017-02-18T00:01:02Z</dcterms:modified>
</cp:coreProperties>
</file>